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6A9C-57B2-4309-A600-72749FAFFBCF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C3037-4234-4340-A7DC-7AD454E3E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69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6A9C-57B2-4309-A600-72749FAFFBCF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C3037-4234-4340-A7DC-7AD454E3E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84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6A9C-57B2-4309-A600-72749FAFFBCF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C3037-4234-4340-A7DC-7AD454E3E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78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6A9C-57B2-4309-A600-72749FAFFBCF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C3037-4234-4340-A7DC-7AD454E3E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83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6A9C-57B2-4309-A600-72749FAFFBCF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C3037-4234-4340-A7DC-7AD454E3E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755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6A9C-57B2-4309-A600-72749FAFFBCF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C3037-4234-4340-A7DC-7AD454E3E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41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6A9C-57B2-4309-A600-72749FAFFBCF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C3037-4234-4340-A7DC-7AD454E3E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81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6A9C-57B2-4309-A600-72749FAFFBCF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C3037-4234-4340-A7DC-7AD454E3E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4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6A9C-57B2-4309-A600-72749FAFFBCF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C3037-4234-4340-A7DC-7AD454E3E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45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6A9C-57B2-4309-A600-72749FAFFBCF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C3037-4234-4340-A7DC-7AD454E3E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46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6A9C-57B2-4309-A600-72749FAFFBCF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C3037-4234-4340-A7DC-7AD454E3E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87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F6A9C-57B2-4309-A600-72749FAFFBCF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C3037-4234-4340-A7DC-7AD454E3E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8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wav"/><Relationship Id="rId7" Type="http://schemas.openxmlformats.org/officeDocument/2006/relationships/image" Target="../media/image5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2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50.png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8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2.png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2.pn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1454727" y="533400"/>
            <a:ext cx="624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400" b="1" i="1" dirty="0" smtClean="0">
                <a:solidFill>
                  <a:srgbClr val="FF0000"/>
                </a:solidFill>
              </a:rPr>
              <a:t>جامعة البصرة </a:t>
            </a:r>
          </a:p>
          <a:p>
            <a:pPr algn="ctr"/>
            <a:r>
              <a:rPr lang="ar-IQ" sz="2400" b="1" i="1" dirty="0" smtClean="0">
                <a:solidFill>
                  <a:srgbClr val="FF0000"/>
                </a:solidFill>
              </a:rPr>
              <a:t>كلية التربية للبنات    </a:t>
            </a:r>
          </a:p>
          <a:p>
            <a:pPr algn="ctr"/>
            <a:r>
              <a:rPr lang="ar-IQ" sz="2400" b="1" i="1" dirty="0" smtClean="0">
                <a:solidFill>
                  <a:srgbClr val="FF0000"/>
                </a:solidFill>
              </a:rPr>
              <a:t>قسم العلوم التربوية والنفسية </a:t>
            </a:r>
            <a:endParaRPr lang="en-US" sz="2400" b="1" i="1" dirty="0" smtClean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مربع نص 4"/>
              <p:cNvSpPr txBox="1"/>
              <p:nvPr/>
            </p:nvSpPr>
            <p:spPr>
              <a:xfrm>
                <a:off x="533400" y="2286000"/>
                <a:ext cx="8077199" cy="1580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IQ" sz="3200" b="1" dirty="0" smtClean="0">
                    <a:solidFill>
                      <a:srgbClr val="FF0000"/>
                    </a:solidFill>
                  </a:rPr>
                  <a:t>محاضرات مادة الاحصاء الوصفي  - التباين في العينة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IQ" sz="3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𝑺</m:t>
                        </m:r>
                      </m:e>
                      <m:sup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ar-IQ" sz="3200" b="1" dirty="0" smtClean="0">
                    <a:solidFill>
                      <a:srgbClr val="FF0000"/>
                    </a:solidFill>
                  </a:rPr>
                  <a:t> - المرحلة الثانية – </a:t>
                </a:r>
                <a:r>
                  <a:rPr lang="ar-IQ" sz="3200" b="1" dirty="0" err="1" smtClean="0">
                    <a:solidFill>
                      <a:srgbClr val="FF0000"/>
                    </a:solidFill>
                  </a:rPr>
                  <a:t>م.م</a:t>
                </a:r>
                <a:r>
                  <a:rPr lang="ar-IQ" sz="3200" b="1" dirty="0" smtClean="0">
                    <a:solidFill>
                      <a:srgbClr val="FF0000"/>
                    </a:solidFill>
                  </a:rPr>
                  <a:t>. نداء قاسم محمد </a:t>
                </a:r>
                <a:endParaRPr lang="en-US" sz="3200" b="1" dirty="0" smtClean="0">
                  <a:solidFill>
                    <a:srgbClr val="FF0000"/>
                  </a:solidFill>
                </a:endParaRPr>
              </a:p>
              <a:p>
                <a:pPr algn="ctr" rtl="1"/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مربع نص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286000"/>
                <a:ext cx="8077199" cy="1580817"/>
              </a:xfrm>
              <a:prstGeom prst="rect">
                <a:avLst/>
              </a:prstGeom>
              <a:blipFill rotWithShape="1">
                <a:blip r:embed="rId5"/>
                <a:stretch>
                  <a:fillRect l="-2492" t="-4247" r="-1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مربع نص 5"/>
          <p:cNvSpPr txBox="1"/>
          <p:nvPr/>
        </p:nvSpPr>
        <p:spPr>
          <a:xfrm>
            <a:off x="1343891" y="4343400"/>
            <a:ext cx="6629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800" b="1" i="1" dirty="0" smtClean="0">
                <a:solidFill>
                  <a:srgbClr val="FF0000"/>
                </a:solidFill>
              </a:rPr>
              <a:t>المحاضرة الرابعة  </a:t>
            </a:r>
          </a:p>
          <a:p>
            <a:pPr algn="ctr"/>
            <a:r>
              <a:rPr lang="ar-IQ" sz="2800" b="1" i="1" dirty="0" smtClean="0">
                <a:solidFill>
                  <a:srgbClr val="FF0000"/>
                </a:solidFill>
              </a:rPr>
              <a:t>الكورس الثاني</a:t>
            </a:r>
            <a:endParaRPr lang="en-US" sz="2800" b="1" i="1" dirty="0" smtClean="0">
              <a:solidFill>
                <a:srgbClr val="FF0000"/>
              </a:solidFill>
            </a:endParaRPr>
          </a:p>
          <a:p>
            <a:pPr algn="ctr" rtl="1"/>
            <a:endParaRPr 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881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76"/>
    </mc:Choice>
    <mc:Fallback xmlns="">
      <p:transition spd="slow" advTm="24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266700" y="12192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400" b="1" i="1" dirty="0" smtClean="0">
                <a:solidFill>
                  <a:schemeClr val="tx1"/>
                </a:solidFill>
              </a:rPr>
              <a:t>  في كثير من الحالات يكون تباين المجت</a:t>
            </a:r>
            <a:r>
              <a:rPr lang="ar-IQ" sz="2400" b="1" i="1" dirty="0" smtClean="0"/>
              <a:t>مع</a:t>
            </a:r>
            <a:r>
              <a:rPr lang="ar-IQ" sz="2400" b="1" i="1" dirty="0" smtClean="0">
                <a:solidFill>
                  <a:schemeClr val="tx1"/>
                </a:solidFill>
              </a:rPr>
              <a:t> غير معلوم عندئذ يتم سحب عينة من هذا المجتمع . ويحسب التباين في بيانات العينة كتقدير لبيانات او تباين المجتمع .</a:t>
            </a:r>
            <a:r>
              <a:rPr lang="en-US" sz="2400" b="1" i="1" dirty="0" smtClean="0">
                <a:solidFill>
                  <a:schemeClr val="tx1"/>
                </a:solidFill>
              </a:rPr>
              <a:t> </a:t>
            </a:r>
            <a:endParaRPr lang="ar-IQ" sz="2400" b="1" i="1" dirty="0" smtClean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مربع نص 2"/>
              <p:cNvSpPr txBox="1"/>
              <p:nvPr/>
            </p:nvSpPr>
            <p:spPr>
              <a:xfrm>
                <a:off x="533400" y="2590800"/>
                <a:ext cx="8077200" cy="120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IQ" sz="2400" b="1" i="1" dirty="0" smtClean="0">
                    <a:solidFill>
                      <a:schemeClr val="tx1"/>
                    </a:solidFill>
                  </a:rPr>
                  <a:t> </a:t>
                </a:r>
                <a:r>
                  <a:rPr lang="ar-IQ" sz="2400" b="1" i="1" dirty="0" err="1" smtClean="0">
                    <a:solidFill>
                      <a:schemeClr val="tx1"/>
                    </a:solidFill>
                  </a:rPr>
                  <a:t>فأذا</a:t>
                </a:r>
                <a:r>
                  <a:rPr lang="ar-IQ" sz="2400" b="1" i="1" dirty="0" smtClean="0">
                    <a:solidFill>
                      <a:schemeClr val="tx1"/>
                    </a:solidFill>
                  </a:rPr>
                  <a:t> كانت قراءة عينة عشوائية حجمها </a:t>
                </a:r>
                <a:r>
                  <a:rPr lang="en-US" sz="2400" b="1" i="1" dirty="0" smtClean="0"/>
                  <a:t>n</a:t>
                </a:r>
                <a:r>
                  <a:rPr lang="ar-IQ" sz="2400" b="1" i="1" dirty="0" smtClean="0"/>
                  <a:t> </a:t>
                </a:r>
                <a:endParaRPr lang="ar-IQ" sz="2400" b="1" i="1" dirty="0" smtClean="0">
                  <a:solidFill>
                    <a:schemeClr val="tx1"/>
                  </a:solidFill>
                  <a:latin typeface="Cambria Math"/>
                </a:endParaRPr>
              </a:p>
              <a:p>
                <a:pPr rtl="1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IQ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ar-IQ" sz="2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ar-IQ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ar-IQ" sz="2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……</m:t>
                      </m:r>
                      <m:sSub>
                        <m:sSubPr>
                          <m:ctrlPr>
                            <a:rPr lang="ar-IQ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2400" b="1" dirty="0" smtClean="0"/>
              </a:p>
              <a:p>
                <a:pPr algn="r" rtl="1"/>
                <a:r>
                  <a:rPr lang="ar-IQ" sz="2400" b="1" dirty="0" smtClean="0"/>
                  <a:t>فان تباين العينة  ويرمز له بالرمز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IQ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𝑺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ar-IQ" sz="2400" b="1" dirty="0" smtClean="0"/>
                  <a:t> ويحسب كالتالي :</a:t>
                </a:r>
              </a:p>
            </p:txBody>
          </p:sp>
        </mc:Choice>
        <mc:Fallback xmlns="">
          <p:sp>
            <p:nvSpPr>
              <p:cNvPr id="3" name="مربع نص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590800"/>
                <a:ext cx="8077200" cy="1208664"/>
              </a:xfrm>
              <a:prstGeom prst="rect">
                <a:avLst/>
              </a:prstGeom>
              <a:blipFill rotWithShape="1">
                <a:blip r:embed="rId5"/>
                <a:stretch>
                  <a:fillRect t="-4545" r="-1132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مربع نص 4"/>
              <p:cNvSpPr txBox="1"/>
              <p:nvPr/>
            </p:nvSpPr>
            <p:spPr>
              <a:xfrm>
                <a:off x="381000" y="4343400"/>
                <a:ext cx="8382000" cy="1950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IQ" sz="2400" b="1" i="1" dirty="0" smtClean="0">
                    <a:solidFill>
                      <a:schemeClr val="tx1"/>
                    </a:solidFill>
                  </a:rPr>
                  <a:t>  1-في حالة البيانات غير المبوبة يحسب بالقانون التالي :</a:t>
                </a:r>
              </a:p>
              <a:p>
                <a:pPr algn="ct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IQ" sz="2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𝑺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sz="24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𝒙</m:t>
                                      </m:r>
                                      <m:r>
                                        <a:rPr lang="en-US" sz="2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24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  <m:t>𝒙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US" sz="24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𝒏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2400" b="1" i="1" dirty="0" smtClean="0">
                  <a:solidFill>
                    <a:schemeClr val="tx1"/>
                  </a:solidFill>
                </a:endParaRPr>
              </a:p>
              <a:p>
                <a:pPr algn="r" rtl="1"/>
                <a:endParaRPr lang="en-US" sz="2400" b="1" i="1" dirty="0" smtClean="0"/>
              </a:p>
              <a:p>
                <a:pPr algn="r" rtl="1"/>
                <a:r>
                  <a:rPr lang="ar-IQ" sz="2400" b="1" i="1" dirty="0" smtClean="0"/>
                  <a:t>حيث ان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ar-IQ" sz="2400" b="1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2400" b="1" i="1" smtClean="0">
                            <a:latin typeface="Cambria Math"/>
                          </a:rPr>
                          <m:t>𝒙</m:t>
                        </m:r>
                      </m:e>
                    </m:acc>
                    <m:r>
                      <a:rPr lang="ar-IQ" sz="24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ar-IQ" sz="2400" b="1" i="1" dirty="0" smtClean="0">
                    <a:solidFill>
                      <a:schemeClr val="tx1"/>
                    </a:solidFill>
                  </a:rPr>
                  <a:t> هو المتوسط الحسابي للعينة </a:t>
                </a:r>
              </a:p>
            </p:txBody>
          </p:sp>
        </mc:Choice>
        <mc:Fallback xmlns="">
          <p:sp>
            <p:nvSpPr>
              <p:cNvPr id="5" name="مربع نص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4343400"/>
                <a:ext cx="8382000" cy="1950855"/>
              </a:xfrm>
              <a:prstGeom prst="rect">
                <a:avLst/>
              </a:prstGeom>
              <a:blipFill rotWithShape="1">
                <a:blip r:embed="rId6"/>
                <a:stretch>
                  <a:fillRect t="-2188" r="-1091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مربع نص 3"/>
              <p:cNvSpPr txBox="1"/>
              <p:nvPr/>
            </p:nvSpPr>
            <p:spPr>
              <a:xfrm>
                <a:off x="533400" y="152400"/>
                <a:ext cx="7848600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IQ" sz="3200" b="1" dirty="0">
                    <a:solidFill>
                      <a:srgbClr val="FF0000"/>
                    </a:solidFill>
                  </a:rPr>
                  <a:t>التباين في العينة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IQ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𝑺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مربع نص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52400"/>
                <a:ext cx="7848600" cy="595932"/>
              </a:xfrm>
              <a:prstGeom prst="rect">
                <a:avLst/>
              </a:prstGeom>
              <a:blipFill rotWithShape="1">
                <a:blip r:embed="rId7"/>
                <a:stretch>
                  <a:fillRect t="-13265" b="-30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81"/>
    </mc:Choice>
    <mc:Fallback xmlns="">
      <p:transition spd="slow" advTm="91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5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568036" y="4572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800" b="1" i="1" dirty="0" smtClean="0">
                <a:solidFill>
                  <a:schemeClr val="tx1"/>
                </a:solidFill>
              </a:rPr>
              <a:t>  ويمكن كتابة القانون اعلاه بالصيغة الثانية وكالتالي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مربع نص 2"/>
              <p:cNvSpPr txBox="1"/>
              <p:nvPr/>
            </p:nvSpPr>
            <p:spPr>
              <a:xfrm>
                <a:off x="561109" y="1676400"/>
                <a:ext cx="8382000" cy="532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IQ" sz="2800" b="1" i="1" dirty="0" smtClean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ar-IQ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ar-IQ" sz="28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ar-IQ" sz="28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𝒙</m:t>
                                </m:r>
                                <m: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𝒙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=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𝒏</m:t>
                            </m:r>
                            <m:sSup>
                              <m:sSupPr>
                                <m:ctrlP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𝒙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endParaRPr lang="ar-IQ" sz="2800" b="1" i="1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مربع نص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09" y="1676400"/>
                <a:ext cx="8382000" cy="532966"/>
              </a:xfrm>
              <a:prstGeom prst="rect">
                <a:avLst/>
              </a:prstGeom>
              <a:blipFill rotWithShape="1">
                <a:blip r:embed="rId5"/>
                <a:stretch>
                  <a:fillRect t="-10345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مربع نص 3"/>
              <p:cNvSpPr txBox="1"/>
              <p:nvPr/>
            </p:nvSpPr>
            <p:spPr>
              <a:xfrm>
                <a:off x="561109" y="2514600"/>
                <a:ext cx="8382000" cy="3418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IQ" sz="2800" b="1" i="1" dirty="0" smtClean="0">
                    <a:solidFill>
                      <a:schemeClr val="tx1"/>
                    </a:solidFill>
                  </a:rPr>
                  <a:t>  نعوض هذه القيمة في قانون التباين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IQ" sz="28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𝑺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ar-IQ" sz="2800" b="1" i="1" dirty="0" smtClean="0">
                    <a:solidFill>
                      <a:schemeClr val="tx1"/>
                    </a:solidFill>
                  </a:rPr>
                  <a:t> نحصل على</a:t>
                </a:r>
                <a:endParaRPr lang="en-US" sz="2800" b="1" i="1" dirty="0" smtClean="0">
                  <a:solidFill>
                    <a:schemeClr val="tx1"/>
                  </a:solidFill>
                </a:endParaRPr>
              </a:p>
              <a:p>
                <a:pPr algn="r" rtl="1"/>
                <a:endParaRPr lang="ar-IQ" sz="2800" b="1" i="1" dirty="0" smtClean="0">
                  <a:solidFill>
                    <a:schemeClr val="tx1"/>
                  </a:solidFill>
                </a:endParaRPr>
              </a:p>
              <a:p>
                <a:pPr algn="ctr" rtl="1"/>
                <a14:m>
                  <m:oMath xmlns:m="http://schemas.openxmlformats.org/officeDocument/2006/math">
                    <m:sSup>
                      <m:sSupPr>
                        <m:ctrlPr>
                          <a:rPr lang="ar-IQ" sz="3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𝐒</m:t>
                        </m:r>
                      </m:e>
                      <m:sup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n-US" sz="3600" b="1" i="0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sz="36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3600" b="1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𝐱</m:t>
                                </m:r>
                              </m:e>
                              <m:sup>
                                <m:r>
                                  <a:rPr lang="en-US" sz="3600" b="1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sz="3600" b="1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sz="3600" b="1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𝐧</m:t>
                            </m:r>
                            <m:sSup>
                              <m:sSupPr>
                                <m:ctrlPr>
                                  <a:rPr lang="en-US" sz="36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36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600" b="1" i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𝐱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3600" b="1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</m:sup>
                            </m:sSup>
                          </m:e>
                        </m:nary>
                      </m:num>
                      <m:den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𝐧</m:t>
                        </m:r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den>
                    </m:f>
                  </m:oMath>
                </a14:m>
                <a:r>
                  <a:rPr lang="ar-IQ" sz="2800" b="1" dirty="0" smtClean="0">
                    <a:solidFill>
                      <a:schemeClr val="tx1"/>
                    </a:solidFill>
                  </a:rPr>
                  <a:t> </a:t>
                </a:r>
                <a:endParaRPr lang="en-US" sz="2800" b="1" dirty="0" smtClean="0">
                  <a:solidFill>
                    <a:schemeClr val="tx1"/>
                  </a:solidFill>
                </a:endParaRPr>
              </a:p>
              <a:p>
                <a:pPr algn="ctr" rtl="1"/>
                <a:endParaRPr lang="ar-IQ" sz="2800" b="1" i="1" dirty="0" smtClean="0">
                  <a:solidFill>
                    <a:schemeClr val="tx1"/>
                  </a:solidFill>
                </a:endParaRPr>
              </a:p>
              <a:p>
                <a:pPr algn="ct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IQ" sz="2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𝐒</m:t>
                          </m:r>
                        </m:e>
                        <m:sup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en-US" sz="2800" b="1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𝐧</m:t>
                          </m:r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den>
                      </m:f>
                      <m:d>
                        <m:d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0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𝐱</m:t>
                                  </m:r>
                                </m:e>
                                <m:sup>
                                  <m:r>
                                    <a:rPr lang="en-US" sz="2800" b="1" i="0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2800" b="1" i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800" b="1" i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𝐧</m:t>
                              </m:r>
                              <m:sSup>
                                <m:sSupPr>
                                  <m:ctrlPr>
                                    <a:rPr lang="en-US" sz="28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1" i="0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𝐱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800" b="1" i="0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</m:oMath>
                  </m:oMathPara>
                </a14:m>
                <a:endParaRPr lang="ar-IQ" sz="2800" b="1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مربع نص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09" y="2514600"/>
                <a:ext cx="8382000" cy="3418628"/>
              </a:xfrm>
              <a:prstGeom prst="rect">
                <a:avLst/>
              </a:prstGeom>
              <a:blipFill rotWithShape="1">
                <a:blip r:embed="rId6"/>
                <a:stretch>
                  <a:fillRect t="-1786" r="-1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92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54"/>
    </mc:Choice>
    <mc:Fallback xmlns="">
      <p:transition spd="slow" advTm="60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438400" y="4572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/>
            <a:r>
              <a:rPr lang="ar-IQ" sz="3200" b="1" i="1" dirty="0" smtClean="0">
                <a:solidFill>
                  <a:srgbClr val="FF0000"/>
                </a:solidFill>
              </a:rPr>
              <a:t>2-في حالة البيانات المبوبة </a:t>
            </a:r>
            <a:endParaRPr lang="en-US" sz="3200" b="1" i="1" dirty="0" smtClean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مستطيل 3"/>
              <p:cNvSpPr/>
              <p:nvPr/>
            </p:nvSpPr>
            <p:spPr>
              <a:xfrm>
                <a:off x="381000" y="3124200"/>
                <a:ext cx="8305799" cy="9679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IQ" sz="2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𝑺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en-US" sz="2800" b="1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8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sz="2800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80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𝒙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28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  <m:t>𝒙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US" sz="2800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𝒇</m:t>
                              </m:r>
                            </m:e>
                          </m:nary>
                        </m:num>
                        <m:den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𝒏</m:t>
                          </m:r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مستطيل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124200"/>
                <a:ext cx="8305799" cy="96795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مربع نص 4"/>
          <p:cNvSpPr txBox="1"/>
          <p:nvPr/>
        </p:nvSpPr>
        <p:spPr>
          <a:xfrm>
            <a:off x="1510145" y="5181600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400" b="1" dirty="0" smtClean="0"/>
              <a:t>حيث ان </a:t>
            </a:r>
            <a:r>
              <a:rPr lang="en-US" sz="2400" b="1" dirty="0" smtClean="0"/>
              <a:t>f</a:t>
            </a:r>
            <a:r>
              <a:rPr lang="ar-IQ" sz="2400" b="1" dirty="0" smtClean="0"/>
              <a:t> عدد التكرارات 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مربع نص 5"/>
              <p:cNvSpPr txBox="1"/>
              <p:nvPr/>
            </p:nvSpPr>
            <p:spPr>
              <a:xfrm>
                <a:off x="1524000" y="1841600"/>
                <a:ext cx="6629400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IQ" sz="2400" b="1" dirty="0" smtClean="0"/>
                  <a:t>في حالة البيانات المبوبة فان التباين في العينة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IQ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𝑺</m:t>
                        </m:r>
                      </m:e>
                      <m:sup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ar-IQ" sz="2400" b="1" dirty="0" smtClean="0"/>
                  <a:t>    يكون :</a:t>
                </a:r>
                <a:endParaRPr lang="en-US" sz="2400" b="1" dirty="0"/>
              </a:p>
            </p:txBody>
          </p:sp>
        </mc:Choice>
        <mc:Fallback xmlns="">
          <p:sp>
            <p:nvSpPr>
              <p:cNvPr id="6" name="مربع نص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841600"/>
                <a:ext cx="6629400" cy="470000"/>
              </a:xfrm>
              <a:prstGeom prst="rect">
                <a:avLst/>
              </a:prstGeom>
              <a:blipFill rotWithShape="1">
                <a:blip r:embed="rId6"/>
                <a:stretch>
                  <a:fillRect t="-9091" r="-1287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328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70"/>
    </mc:Choice>
    <mc:Fallback xmlns="">
      <p:transition spd="slow" advTm="20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242454" y="914400"/>
            <a:ext cx="8520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400" b="1" i="1" dirty="0" smtClean="0">
                <a:solidFill>
                  <a:schemeClr val="tx1"/>
                </a:solidFill>
              </a:rPr>
              <a:t>تم سحب عينة من عمال مصنع حجمها 5 وسجل عدد سنوات الخبرة . فجدي التباين في هذه العينة </a:t>
            </a:r>
          </a:p>
          <a:p>
            <a:pPr algn="ctr" rtl="1"/>
            <a:r>
              <a:rPr lang="ar-IQ" sz="2400" b="1" i="1" dirty="0" smtClean="0"/>
              <a:t>8   13   10   5   9</a:t>
            </a:r>
            <a:endParaRPr lang="ar-IQ" sz="2400" b="1" i="1" dirty="0" smtClean="0">
              <a:solidFill>
                <a:schemeClr val="tx1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678873" y="19559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800" b="1" i="1" dirty="0" smtClean="0">
                <a:solidFill>
                  <a:srgbClr val="FF0000"/>
                </a:solidFill>
              </a:rPr>
              <a:t>مثال 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533400" y="2376339"/>
            <a:ext cx="809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800" b="1" i="1" dirty="0" smtClean="0">
                <a:solidFill>
                  <a:srgbClr val="FF0000"/>
                </a:solidFill>
              </a:rPr>
              <a:t>الحل 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مربع نص 5"/>
              <p:cNvSpPr txBox="1"/>
              <p:nvPr/>
            </p:nvSpPr>
            <p:spPr>
              <a:xfrm>
                <a:off x="481446" y="3733800"/>
                <a:ext cx="8229600" cy="1163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IQ" sz="2400" b="1" dirty="0" smtClean="0"/>
                  <a:t>نجد الوسط الحسابي 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ar-IQ" sz="2400" b="1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400" b="1" i="0" smtClean="0">
                              <a:latin typeface="Cambria Math"/>
                            </a:rPr>
                            <m:t>𝐱</m:t>
                          </m:r>
                        </m:e>
                      </m:acc>
                      <m:r>
                        <a:rPr lang="ar-IQ" sz="2400" b="1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ar-IQ" sz="2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1" i="0" smtClean="0">
                              <a:latin typeface="Cambria Math"/>
                            </a:rPr>
                            <m:t>𝟒𝟓</m:t>
                          </m:r>
                        </m:num>
                        <m:den>
                          <m:r>
                            <a:rPr lang="en-US" sz="2400" b="1" i="0" smtClean="0">
                              <a:latin typeface="Cambria Math"/>
                            </a:rPr>
                            <m:t>𝟓</m:t>
                          </m:r>
                        </m:den>
                      </m:f>
                      <m:r>
                        <a:rPr lang="en-US" sz="2400" b="1" i="0" smtClean="0">
                          <a:latin typeface="Cambria Math"/>
                        </a:rPr>
                        <m:t>=</m:t>
                      </m:r>
                      <m:r>
                        <a:rPr lang="en-US" sz="2400" b="1" i="0" smtClean="0">
                          <a:latin typeface="Cambria Math"/>
                        </a:rPr>
                        <m:t>𝟗</m:t>
                      </m:r>
                    </m:oMath>
                  </m:oMathPara>
                </a14:m>
                <a:endParaRPr lang="ar-IQ" sz="2400" b="1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مربع نص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46" y="3733800"/>
                <a:ext cx="8229600" cy="1163011"/>
              </a:xfrm>
              <a:prstGeom prst="rect">
                <a:avLst/>
              </a:prstGeom>
              <a:blipFill rotWithShape="1">
                <a:blip r:embed="rId5"/>
                <a:stretch>
                  <a:fillRect t="-3684" r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مربع نص 6"/>
          <p:cNvSpPr txBox="1"/>
          <p:nvPr/>
        </p:nvSpPr>
        <p:spPr>
          <a:xfrm>
            <a:off x="533400" y="5410200"/>
            <a:ext cx="809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400" b="1" dirty="0" smtClean="0"/>
              <a:t>ولغرض تطبيق قانون التباين في العينة نكون الجدول التالي :</a:t>
            </a:r>
          </a:p>
        </p:txBody>
      </p:sp>
      <p:pic>
        <p:nvPicPr>
          <p:cNvPr id="8" name="صوت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684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52"/>
    </mc:Choice>
    <mc:Fallback xmlns="">
      <p:transition spd="slow" advTm="70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مستطيل 1"/>
              <p:cNvSpPr/>
              <p:nvPr/>
            </p:nvSpPr>
            <p:spPr>
              <a:xfrm>
                <a:off x="533400" y="5357173"/>
                <a:ext cx="8077199" cy="842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IQ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1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𝐒</m:t>
                          </m:r>
                        </m:e>
                        <m:sup>
                          <m:r>
                            <a:rPr lang="en-US" sz="2400" b="1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en-US" sz="2400" b="1" i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sz="24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𝐱</m:t>
                                      </m:r>
                                      <m:r>
                                        <a:rPr lang="en-US" sz="2400" b="1" i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2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b="1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𝐱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US" sz="2400" b="1" i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r>
                            <a:rPr lang="en-US" sz="2400" b="1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𝐧</m:t>
                          </m:r>
                          <m:r>
                            <a:rPr lang="en-US" sz="2400" b="1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400" b="1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den>
                      </m:f>
                      <m:r>
                        <a:rPr lang="en-US" sz="24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𝟑𝟒</m:t>
                          </m:r>
                        </m:num>
                        <m:den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𝟒</m:t>
                          </m:r>
                        </m:den>
                      </m:f>
                      <m:r>
                        <a:rPr lang="en-US" sz="24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4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𝟖</m:t>
                      </m:r>
                      <m:r>
                        <a:rPr lang="en-US" sz="24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24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𝟓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مستطيل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5357173"/>
                <a:ext cx="8077199" cy="84285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مربع نص 6"/>
          <p:cNvSpPr txBox="1"/>
          <p:nvPr/>
        </p:nvSpPr>
        <p:spPr>
          <a:xfrm>
            <a:off x="381000" y="4034135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400" b="1" dirty="0" smtClean="0">
                <a:solidFill>
                  <a:schemeClr val="tx1"/>
                </a:solidFill>
              </a:rPr>
              <a:t>ثم نحسب قيمة التباين وكالتالي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جدول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19426646"/>
                  </p:ext>
                </p:extLst>
              </p:nvPr>
            </p:nvGraphicFramePr>
            <p:xfrm>
              <a:off x="1524000" y="1066800"/>
              <a:ext cx="6096000" cy="25969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/>
                    <a:gridCol w="2032000"/>
                    <a:gridCol w="20320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𝒙</m:t>
                                    </m:r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b="1" i="1" smtClean="0"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 smtClean="0">
                                            <a:latin typeface="Cambria Math"/>
                                          </a:rPr>
                                          <m:t>𝒙</m:t>
                                        </m:r>
                                      </m:e>
                                    </m:acc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1" i="1" smtClean="0">
                                            <a:latin typeface="Cambria Math"/>
                                          </a:rPr>
                                          <m:t>𝒙</m:t>
                                        </m:r>
                                        <m:r>
                                          <a:rPr lang="en-US" b="1" i="1" smtClean="0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b="1" i="1" smtClean="0">
                                                <a:latin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b="1" i="1" smtClean="0">
                                                <a:latin typeface="Cambria Math"/>
                                              </a:rPr>
                                              <m:t>𝒙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e>
                                  <m:sup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8-9=-1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13-9=4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16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10-9=1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5-9=-4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16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9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9-9=0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Sum=45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Sum=0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Sum=34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جدول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19426646"/>
                  </p:ext>
                </p:extLst>
              </p:nvPr>
            </p:nvGraphicFramePr>
            <p:xfrm>
              <a:off x="1524000" y="1066800"/>
              <a:ext cx="6096000" cy="25969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/>
                    <a:gridCol w="2032000"/>
                    <a:gridCol w="2032000"/>
                  </a:tblGrid>
                  <a:tr h="371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r="-200300" b="-6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99701" r="-99701" b="-6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200300" b="-622951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8-9=-1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13-9=4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16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10-9=1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5-9=-4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16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9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9-9=0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Sum=45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Sum=0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Sum=34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9" name="صوت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624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94"/>
    </mc:Choice>
    <mc:Fallback xmlns="">
      <p:transition spd="slow" advTm="90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380999" y="42419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400" b="1" dirty="0" smtClean="0"/>
              <a:t>ويمكن حل المثال اعلاه بالطريقة الثانية باستخدام الصيغة الثانية للقانون  </a:t>
            </a:r>
            <a:endParaRPr lang="ar-IQ" sz="2400" b="1" dirty="0" smtClean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مستطيل 3"/>
              <p:cNvSpPr/>
              <p:nvPr/>
            </p:nvSpPr>
            <p:spPr>
              <a:xfrm>
                <a:off x="990600" y="1143000"/>
                <a:ext cx="7661658" cy="1072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IQ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𝐒</m:t>
                          </m:r>
                        </m:e>
                        <m:sup>
                          <m:r>
                            <a:rPr lang="en-US" sz="2400" b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en-US" sz="2400" b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2400" b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𝐧</m:t>
                          </m:r>
                          <m:r>
                            <a:rPr lang="en-US" sz="2400" b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400" b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den>
                      </m:f>
                      <m:d>
                        <m:dPr>
                          <m:ctrlP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sz="24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𝐱</m:t>
                                  </m:r>
                                </m:e>
                                <m:sup>
                                  <m:r>
                                    <a:rPr lang="en-US" sz="2400" b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2400" b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400" b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𝐧</m:t>
                              </m:r>
                              <m:sSup>
                                <m:sSupPr>
                                  <m:ctrlPr>
                                    <a:rPr lang="en-US" sz="24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4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𝐱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b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مستطيل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143000"/>
                <a:ext cx="7661658" cy="107240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جدول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67305682"/>
                  </p:ext>
                </p:extLst>
              </p:nvPr>
            </p:nvGraphicFramePr>
            <p:xfrm>
              <a:off x="1773429" y="3429000"/>
              <a:ext cx="6096000" cy="25969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048000"/>
                    <a:gridCol w="30480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 rtl="0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64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169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100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25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9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81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Sum=45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Sum=439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جدول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67305682"/>
                  </p:ext>
                </p:extLst>
              </p:nvPr>
            </p:nvGraphicFramePr>
            <p:xfrm>
              <a:off x="1773429" y="3429000"/>
              <a:ext cx="6096000" cy="25969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048000"/>
                    <a:gridCol w="3048000"/>
                  </a:tblGrid>
                  <a:tr h="371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200" t="-1639" r="-100000" b="-6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00200" t="-1639" b="-622951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64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169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100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25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9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81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Sum=45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Sum=439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8" name="مربع نص 7"/>
          <p:cNvSpPr txBox="1"/>
          <p:nvPr/>
        </p:nvSpPr>
        <p:spPr>
          <a:xfrm>
            <a:off x="762000" y="2428779"/>
            <a:ext cx="7890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400" b="1" dirty="0" smtClean="0"/>
              <a:t>لذلك نكون الجدول التالي :</a:t>
            </a:r>
            <a:endParaRPr lang="en-US" sz="2400" b="1" dirty="0"/>
          </a:p>
        </p:txBody>
      </p:sp>
      <p:pic>
        <p:nvPicPr>
          <p:cNvPr id="9" name="صوت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546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67"/>
    </mc:Choice>
    <mc:Fallback xmlns="">
      <p:transition spd="slow" advTm="67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مستطيل 1"/>
              <p:cNvSpPr/>
              <p:nvPr/>
            </p:nvSpPr>
            <p:spPr>
              <a:xfrm>
                <a:off x="457199" y="914400"/>
                <a:ext cx="8229599" cy="17638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IQ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𝐒</m:t>
                          </m:r>
                        </m:e>
                        <m:sup>
                          <m:r>
                            <a:rPr lang="en-US" sz="2400" b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en-US" sz="2400" b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2400" b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𝐧</m:t>
                          </m:r>
                          <m:r>
                            <a:rPr lang="en-US" sz="2400" b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400" b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den>
                      </m:f>
                      <m:d>
                        <m:dPr>
                          <m:ctrlP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sz="24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𝐱</m:t>
                                  </m:r>
                                </m:e>
                                <m:sup>
                                  <m:r>
                                    <a:rPr lang="en-US" sz="2400" b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2400" b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400" b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𝐧</m:t>
                              </m:r>
                              <m:sSup>
                                <m:sSupPr>
                                  <m:ctrlPr>
                                    <a:rPr lang="en-US" sz="24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4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𝐱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b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𝟓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den>
                      </m:f>
                      <m:d>
                        <m:d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𝟒𝟑𝟗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𝟓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𝟗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𝟒</m:t>
                          </m:r>
                        </m:den>
                      </m:f>
                      <m:d>
                        <m:d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𝟒𝟑𝟗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𝟓</m:t>
                              </m:r>
                            </m:e>
                          </m:d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𝟖𝟏</m:t>
                              </m:r>
                            </m:e>
                          </m:d>
                        </m:e>
                      </m:d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𝟒</m:t>
                          </m:r>
                        </m:den>
                      </m:f>
                      <m:d>
                        <m:d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𝟒𝟑𝟗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𝟒𝟎𝟓</m:t>
                          </m:r>
                        </m:e>
                      </m:d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𝟑𝟒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𝟒</m:t>
                          </m:r>
                        </m:den>
                      </m:f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𝟖</m:t>
                      </m:r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𝟓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مستطيل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914400"/>
                <a:ext cx="8229599" cy="176388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مربع نص 2"/>
          <p:cNvSpPr txBox="1"/>
          <p:nvPr/>
        </p:nvSpPr>
        <p:spPr>
          <a:xfrm>
            <a:off x="533398" y="3540258"/>
            <a:ext cx="8077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800" b="1" i="1" dirty="0" smtClean="0"/>
              <a:t>وهي نفس النتيجة التي حصلنا عليها سابقا</a:t>
            </a:r>
            <a:r>
              <a:rPr lang="en-US" sz="2800" b="1" i="1" dirty="0" smtClean="0"/>
              <a:t>”</a:t>
            </a:r>
            <a:endParaRPr lang="ar-IQ" sz="2800" b="1" i="1" dirty="0" smtClean="0"/>
          </a:p>
          <a:p>
            <a:pPr algn="r" rtl="1"/>
            <a:r>
              <a:rPr lang="ar-IQ" sz="2800" b="1" i="1" dirty="0" smtClean="0"/>
              <a:t> </a:t>
            </a:r>
            <a:endParaRPr lang="ar-IQ" sz="2800" b="1" i="1" dirty="0" smtClean="0">
              <a:solidFill>
                <a:schemeClr val="tx1"/>
              </a:solidFill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748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48"/>
    </mc:Choice>
    <mc:Fallback xmlns="">
      <p:transition spd="slow" advTm="69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.4|7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9|35.5|1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9|1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8|2.2|8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7|14.4|34.4|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54.9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0.6|9.4|6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2.7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10635</TotalTime>
  <Words>512</Words>
  <Application>Microsoft Office PowerPoint</Application>
  <PresentationFormat>عرض على الشاشة (3:4)‏</PresentationFormat>
  <Paragraphs>76</Paragraphs>
  <Slides>8</Slides>
  <Notes>0</Notes>
  <HiddenSlides>0</HiddenSlides>
  <MMClips>8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8</vt:i4>
      </vt:variant>
    </vt:vector>
  </HeadingPairs>
  <TitlesOfParts>
    <vt:vector size="9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Enjoy My Fine Releases.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DR.Ahmed Saker 2o1O</dc:creator>
  <cp:lastModifiedBy>RIPW7</cp:lastModifiedBy>
  <cp:revision>24</cp:revision>
  <dcterms:created xsi:type="dcterms:W3CDTF">2020-05-18T20:33:14Z</dcterms:created>
  <dcterms:modified xsi:type="dcterms:W3CDTF">2020-12-22T07:29:33Z</dcterms:modified>
</cp:coreProperties>
</file>